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audio1.bin" ContentType="audio/unknown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9"/>
  </p:notesMasterIdLst>
  <p:handoutMasterIdLst>
    <p:handoutMasterId r:id="rId30"/>
  </p:handoutMasterIdLst>
  <p:sldIdLst>
    <p:sldId id="300" r:id="rId2"/>
    <p:sldId id="256" r:id="rId3"/>
    <p:sldId id="257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02" r:id="rId23"/>
    <p:sldId id="320" r:id="rId24"/>
    <p:sldId id="321" r:id="rId25"/>
    <p:sldId id="322" r:id="rId26"/>
    <p:sldId id="323" r:id="rId27"/>
    <p:sldId id="324" r:id="rId28"/>
  </p:sldIdLst>
  <p:sldSz cx="9144000" cy="6858000" type="screen4x3"/>
  <p:notesSz cx="6858000" cy="9144000"/>
  <p:custShowLst>
    <p:custShow name="(1.1)" id="0">
      <p:sldLst>
        <p:sld r:id="rId4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outline" clrMode="bw"/>
  <p:showPr showNarration="1">
    <p:present/>
    <p:sldAll/>
    <p:penClr>
      <a:schemeClr val="tx1"/>
    </p:penClr>
  </p:showPr>
  <p:clrMru>
    <a:srgbClr val="000D78"/>
    <a:srgbClr val="0014AB"/>
    <a:srgbClr val="65250D"/>
    <a:srgbClr val="53380F"/>
    <a:srgbClr val="FFFF99"/>
    <a:srgbClr val="33CCFF"/>
    <a:srgbClr val="FFFFCC"/>
    <a:srgbClr val="FF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080631-B965-A848-A075-879D5BDBD6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097FA-3CED-5F43-9FC3-0D24DC2703B3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50BD6-FD35-CC4B-8DBA-CA2A550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50BD6-FD35-CC4B-8DBA-CA2A550393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C44BCE-C4F4-284E-BCC4-6EAFC4D07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D12E0C-32BE-ED4B-B904-401CFC960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55F0C8-B0D3-0F42-B08F-F6BFEE01E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10CCC3-B870-A041-A2D1-AF299A5A0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916F9C-B895-E94F-8683-1551627FF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AB86DC-5184-F44E-9C73-94155F1AC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1E4FCD-E6BD-BD49-8891-CB444691C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81F1B3-1209-A547-A4E9-32E386D84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9C9329-19D4-A942-BEA8-77E5BC5D6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A96A75-65D0-3247-8707-75249CB0C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C04A5C-30FC-5347-9CDB-634941783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E62652-FDB1-2A43-A969-A3950278D421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" Target="slide7.xml"/><Relationship Id="rId1" Type="http://schemas.openxmlformats.org/officeDocument/2006/relationships/slideLayout" Target="../slideLayouts/slideLayout7.xml"/><Relationship Id="rId24" Type="http://schemas.openxmlformats.org/officeDocument/2006/relationships/slide" Target="slide24.xml"/><Relationship Id="rId25" Type="http://schemas.openxmlformats.org/officeDocument/2006/relationships/slide" Target="slide25.xml"/><Relationship Id="rId8" Type="http://schemas.openxmlformats.org/officeDocument/2006/relationships/slide" Target="slide8.xml"/><Relationship Id="rId13" Type="http://schemas.openxmlformats.org/officeDocument/2006/relationships/slide" Target="slide13.xml"/><Relationship Id="rId10" Type="http://schemas.openxmlformats.org/officeDocument/2006/relationships/slide" Target="slide10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9" Type="http://schemas.openxmlformats.org/officeDocument/2006/relationships/slide" Target="slide9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7" Type="http://schemas.openxmlformats.org/officeDocument/2006/relationships/slide" Target="slide27.xml"/><Relationship Id="rId14" Type="http://schemas.openxmlformats.org/officeDocument/2006/relationships/slide" Target="slide14.xml"/><Relationship Id="rId23" Type="http://schemas.openxmlformats.org/officeDocument/2006/relationships/slide" Target="slide23.xml"/><Relationship Id="rId4" Type="http://schemas.openxmlformats.org/officeDocument/2006/relationships/slide" Target="slide4.xml"/><Relationship Id="rId26" Type="http://schemas.openxmlformats.org/officeDocument/2006/relationships/slide" Target="slide26.xml"/><Relationship Id="rId11" Type="http://schemas.openxmlformats.org/officeDocument/2006/relationships/slide" Target="slide11.xml"/><Relationship Id="rId6" Type="http://schemas.openxmlformats.org/officeDocument/2006/relationships/slide" Target="slide6.xml"/><Relationship Id="rId16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9" Type="http://schemas.openxmlformats.org/officeDocument/2006/relationships/slide" Target="slide19.xml"/><Relationship Id="rId20" Type="http://schemas.openxmlformats.org/officeDocument/2006/relationships/slide" Target="slide20.xml"/><Relationship Id="rId22" Type="http://schemas.openxmlformats.org/officeDocument/2006/relationships/slide" Target="slide22.xml"/><Relationship Id="rId21" Type="http://schemas.openxmlformats.org/officeDocument/2006/relationships/slide" Target="slide2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TV Show Theme Songs - Game Shows - Jeopardy Think Music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2, </a:t>
            </a:r>
            <a:r>
              <a:rPr lang="en-US" dirty="0"/>
              <a:t>Col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Passed atomic secrets to the Soviet Union and were subsequently executed?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Julius and Ethel Rosenberg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2, </a:t>
            </a:r>
            <a:r>
              <a:rPr lang="en-US" dirty="0"/>
              <a:t>Col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Primary goal of the Federal Civil Defense Administration?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Prepare citizens for a possible nuclear attack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2, </a:t>
            </a:r>
            <a:r>
              <a:rPr lang="en-US" dirty="0"/>
              <a:t>Col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This allowed the arrest of communists in case of a national emergency?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McCarran Act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3, </a:t>
            </a:r>
            <a:r>
              <a:rPr lang="en-US" dirty="0"/>
              <a:t>Col 1</a:t>
            </a:r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The Korean Conflict pitted the North Koreans and Chinese against?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United Nations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3, </a:t>
            </a:r>
            <a:r>
              <a:rPr lang="en-US" dirty="0"/>
              <a:t>Col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Today, North and South Korea are divided at?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3, </a:t>
            </a:r>
            <a:r>
              <a:rPr lang="en-US" dirty="0"/>
              <a:t>Col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Truman fired MacArthur because?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He wanted to nuke China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3, </a:t>
            </a:r>
            <a:r>
              <a:rPr lang="en-US" dirty="0"/>
              <a:t>Col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Leader of the People’s Republic of China?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Mao Zedong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3, </a:t>
            </a:r>
            <a:r>
              <a:rPr lang="en-US" dirty="0"/>
              <a:t>Col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Leader of Chinese Nationalists?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Chiang Kai-shek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4, </a:t>
            </a:r>
            <a:r>
              <a:rPr lang="en-US" dirty="0"/>
              <a:t>Col 1</a:t>
            </a:r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Soviet reaction to NATO?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Warsaw Pact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4, </a:t>
            </a:r>
            <a:r>
              <a:rPr lang="en-US" dirty="0"/>
              <a:t>Col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Created out of fear the US was falling behind in the Space Race?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NASA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7"/>
          <p:cNvSpPr>
            <a:spLocks noChangeArrowheads="1"/>
          </p:cNvSpPr>
          <p:nvPr/>
        </p:nvSpPr>
        <p:spPr bwMode="auto">
          <a:xfrm>
            <a:off x="228600" y="13716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3" action="ppaction://hlinksldjump"/>
              </a:rPr>
              <a:t>100</a:t>
            </a:r>
            <a:endParaRPr lang="en-US" sz="4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 cap="flat" cmpd="sng" algn="ctr">
            <a:solidFill>
              <a:srgbClr val="65250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alpha val="75000"/>
              </a:schemeClr>
            </a:glow>
            <a:outerShdw blurRad="50800" dist="38100" dir="5400000" algn="tl" rotWithShape="0">
              <a:schemeClr val="bg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4" name="AutoShape 37"/>
          <p:cNvSpPr>
            <a:spLocks noChangeArrowheads="1"/>
          </p:cNvSpPr>
          <p:nvPr/>
        </p:nvSpPr>
        <p:spPr bwMode="auto">
          <a:xfrm>
            <a:off x="228600" y="24384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4" action="ppaction://hlinksldjump"/>
              </a:rPr>
              <a:t>200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69" name="AutoShape 37"/>
          <p:cNvSpPr>
            <a:spLocks noChangeArrowheads="1"/>
          </p:cNvSpPr>
          <p:nvPr/>
        </p:nvSpPr>
        <p:spPr bwMode="auto">
          <a:xfrm>
            <a:off x="228600" y="35052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5" action="ppaction://hlinksldjump"/>
              </a:rPr>
              <a:t>300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71" name="AutoShape 37"/>
          <p:cNvSpPr>
            <a:spLocks noChangeArrowheads="1"/>
          </p:cNvSpPr>
          <p:nvPr/>
        </p:nvSpPr>
        <p:spPr bwMode="auto">
          <a:xfrm>
            <a:off x="228600" y="45720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6" action="ppaction://hlinksldjump"/>
              </a:rPr>
              <a:t>400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72" name="AutoShape 37"/>
          <p:cNvSpPr>
            <a:spLocks noChangeArrowheads="1"/>
          </p:cNvSpPr>
          <p:nvPr/>
        </p:nvSpPr>
        <p:spPr bwMode="auto">
          <a:xfrm>
            <a:off x="228600" y="56388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7" action="ppaction://hlinksldjump"/>
              </a:rPr>
              <a:t>500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86" name="AutoShape 37"/>
          <p:cNvSpPr>
            <a:spLocks noChangeArrowheads="1"/>
          </p:cNvSpPr>
          <p:nvPr/>
        </p:nvSpPr>
        <p:spPr bwMode="auto">
          <a:xfrm>
            <a:off x="1981200" y="13716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8" action="ppaction://hlinksldjump"/>
              </a:rPr>
              <a:t>100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87" name="AutoShape 37"/>
          <p:cNvSpPr>
            <a:spLocks noChangeArrowheads="1"/>
          </p:cNvSpPr>
          <p:nvPr/>
        </p:nvSpPr>
        <p:spPr bwMode="auto">
          <a:xfrm>
            <a:off x="1981200" y="24384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9" action="ppaction://hlinksldjump"/>
              </a:rPr>
              <a:t>200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88" name="AutoShape 37"/>
          <p:cNvSpPr>
            <a:spLocks noChangeArrowheads="1"/>
          </p:cNvSpPr>
          <p:nvPr/>
        </p:nvSpPr>
        <p:spPr bwMode="auto">
          <a:xfrm>
            <a:off x="1981200" y="35052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0" action="ppaction://hlinksldjump"/>
              </a:rPr>
              <a:t>300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1981200" y="45720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1" action="ppaction://hlinksldjump"/>
              </a:rPr>
              <a:t>400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0" name="AutoShape 37"/>
          <p:cNvSpPr>
            <a:spLocks noChangeArrowheads="1"/>
          </p:cNvSpPr>
          <p:nvPr/>
        </p:nvSpPr>
        <p:spPr bwMode="auto">
          <a:xfrm>
            <a:off x="1981200" y="56388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2" action="ppaction://hlinksldjump"/>
              </a:rPr>
              <a:t>500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1" name="AutoShape 37"/>
          <p:cNvSpPr>
            <a:spLocks noChangeArrowheads="1"/>
          </p:cNvSpPr>
          <p:nvPr/>
        </p:nvSpPr>
        <p:spPr bwMode="auto">
          <a:xfrm>
            <a:off x="3733800" y="13716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3" action="ppaction://hlinksldjump"/>
              </a:rPr>
              <a:t>100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2" name="AutoShape 37"/>
          <p:cNvSpPr>
            <a:spLocks noChangeArrowheads="1"/>
          </p:cNvSpPr>
          <p:nvPr/>
        </p:nvSpPr>
        <p:spPr bwMode="auto">
          <a:xfrm>
            <a:off x="3733800" y="24384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4" action="ppaction://hlinksldjump"/>
              </a:rPr>
              <a:t>200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3" name="AutoShape 37"/>
          <p:cNvSpPr>
            <a:spLocks noChangeArrowheads="1"/>
          </p:cNvSpPr>
          <p:nvPr/>
        </p:nvSpPr>
        <p:spPr bwMode="auto">
          <a:xfrm>
            <a:off x="3733800" y="35052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5" action="ppaction://hlinksldjump"/>
              </a:rPr>
              <a:t>300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4" name="AutoShape 37"/>
          <p:cNvSpPr>
            <a:spLocks noChangeArrowheads="1"/>
          </p:cNvSpPr>
          <p:nvPr/>
        </p:nvSpPr>
        <p:spPr bwMode="auto">
          <a:xfrm>
            <a:off x="3733800" y="45720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6" action="ppaction://hlinksldjump"/>
              </a:rPr>
              <a:t>400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5" name="AutoShape 37"/>
          <p:cNvSpPr>
            <a:spLocks noChangeArrowheads="1"/>
          </p:cNvSpPr>
          <p:nvPr/>
        </p:nvSpPr>
        <p:spPr bwMode="auto">
          <a:xfrm>
            <a:off x="3733800" y="56388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7" action="ppaction://hlinksldjump"/>
              </a:rPr>
              <a:t>500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6" name="AutoShape 37"/>
          <p:cNvSpPr>
            <a:spLocks noChangeArrowheads="1"/>
          </p:cNvSpPr>
          <p:nvPr/>
        </p:nvSpPr>
        <p:spPr bwMode="auto">
          <a:xfrm>
            <a:off x="5486400" y="13716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8" action="ppaction://hlinksldjump"/>
              </a:rPr>
              <a:t>100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7" name="AutoShape 37"/>
          <p:cNvSpPr>
            <a:spLocks noChangeArrowheads="1"/>
          </p:cNvSpPr>
          <p:nvPr/>
        </p:nvSpPr>
        <p:spPr bwMode="auto">
          <a:xfrm>
            <a:off x="5486400" y="24384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19" action="ppaction://hlinksldjump"/>
              </a:rPr>
              <a:t>200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8" name="AutoShape 37"/>
          <p:cNvSpPr>
            <a:spLocks noChangeArrowheads="1"/>
          </p:cNvSpPr>
          <p:nvPr/>
        </p:nvSpPr>
        <p:spPr bwMode="auto">
          <a:xfrm>
            <a:off x="5486400" y="35052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0" action="ppaction://hlinksldjump"/>
              </a:rPr>
              <a:t>300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99" name="AutoShape 37"/>
          <p:cNvSpPr>
            <a:spLocks noChangeArrowheads="1"/>
          </p:cNvSpPr>
          <p:nvPr/>
        </p:nvSpPr>
        <p:spPr bwMode="auto">
          <a:xfrm>
            <a:off x="5486400" y="45720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1" action="ppaction://hlinksldjump"/>
              </a:rPr>
              <a:t>400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1" name="AutoShape 37"/>
          <p:cNvSpPr>
            <a:spLocks noChangeArrowheads="1"/>
          </p:cNvSpPr>
          <p:nvPr/>
        </p:nvSpPr>
        <p:spPr bwMode="auto">
          <a:xfrm>
            <a:off x="5486400" y="56388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2" action="ppaction://hlinksldjump"/>
              </a:rPr>
              <a:t>500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3" name="AutoShape 37"/>
          <p:cNvSpPr>
            <a:spLocks noChangeArrowheads="1"/>
          </p:cNvSpPr>
          <p:nvPr/>
        </p:nvSpPr>
        <p:spPr bwMode="auto">
          <a:xfrm>
            <a:off x="7239000" y="13716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3" action="ppaction://hlinksldjump"/>
              </a:rPr>
              <a:t>100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4" name="AutoShape 37"/>
          <p:cNvSpPr>
            <a:spLocks noChangeArrowheads="1"/>
          </p:cNvSpPr>
          <p:nvPr/>
        </p:nvSpPr>
        <p:spPr bwMode="auto">
          <a:xfrm>
            <a:off x="7239000" y="24384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4" action="ppaction://hlinksldjump"/>
              </a:rPr>
              <a:t>200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5" name="AutoShape 37"/>
          <p:cNvSpPr>
            <a:spLocks noChangeArrowheads="1"/>
          </p:cNvSpPr>
          <p:nvPr/>
        </p:nvSpPr>
        <p:spPr bwMode="auto">
          <a:xfrm>
            <a:off x="7239000" y="35052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5" action="ppaction://hlinksldjump"/>
              </a:rPr>
              <a:t>300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6" name="AutoShape 37"/>
          <p:cNvSpPr>
            <a:spLocks noChangeArrowheads="1"/>
          </p:cNvSpPr>
          <p:nvPr/>
        </p:nvSpPr>
        <p:spPr bwMode="auto">
          <a:xfrm>
            <a:off x="7239000" y="45720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6" action="ppaction://hlinksldjump"/>
              </a:rPr>
              <a:t>400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7" name="AutoShape 37"/>
          <p:cNvSpPr>
            <a:spLocks noChangeArrowheads="1"/>
          </p:cNvSpPr>
          <p:nvPr/>
        </p:nvSpPr>
        <p:spPr bwMode="auto">
          <a:xfrm>
            <a:off x="7239000" y="5638800"/>
            <a:ext cx="1752600" cy="10668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4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  <a:hlinkClick r:id="rId27" action="ppaction://hlinksldjump"/>
              </a:rPr>
              <a:t>500</a:t>
            </a:r>
            <a:endParaRPr lang="en-US" sz="4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08" name="AutoShape 37"/>
          <p:cNvSpPr>
            <a:spLocks noChangeArrowheads="1"/>
          </p:cNvSpPr>
          <p:nvPr/>
        </p:nvSpPr>
        <p:spPr bwMode="auto">
          <a:xfrm>
            <a:off x="228600" y="228600"/>
            <a:ext cx="1752600" cy="8382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pperplate"/>
                <a:ea typeface="AppleMyungjo"/>
                <a:cs typeface="Copperplate"/>
              </a:rPr>
              <a:t>Category 1</a:t>
            </a:r>
            <a:endParaRPr lang="en-US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pperplate"/>
              <a:ea typeface="AppleMyungjo"/>
              <a:cs typeface="Copperplate"/>
            </a:endParaRPr>
          </a:p>
        </p:txBody>
      </p:sp>
      <p:sp>
        <p:nvSpPr>
          <p:cNvPr id="109" name="AutoShape 37"/>
          <p:cNvSpPr>
            <a:spLocks noChangeArrowheads="1"/>
          </p:cNvSpPr>
          <p:nvPr/>
        </p:nvSpPr>
        <p:spPr bwMode="auto">
          <a:xfrm>
            <a:off x="1981200" y="228600"/>
            <a:ext cx="1752600" cy="8382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pperplate"/>
                <a:cs typeface="Copperplate"/>
              </a:rPr>
              <a:t>Category 2</a:t>
            </a:r>
            <a:endParaRPr lang="en-US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pperplate"/>
              <a:cs typeface="Copperplate"/>
            </a:endParaRPr>
          </a:p>
        </p:txBody>
      </p:sp>
      <p:sp>
        <p:nvSpPr>
          <p:cNvPr id="110" name="AutoShape 37"/>
          <p:cNvSpPr>
            <a:spLocks noChangeArrowheads="1"/>
          </p:cNvSpPr>
          <p:nvPr/>
        </p:nvSpPr>
        <p:spPr bwMode="auto">
          <a:xfrm>
            <a:off x="3733800" y="228600"/>
            <a:ext cx="1752600" cy="8382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pperplate"/>
                <a:cs typeface="Copperplate"/>
              </a:rPr>
              <a:t>Category 3</a:t>
            </a:r>
            <a:endParaRPr lang="en-US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pperplate"/>
              <a:cs typeface="Copperplate"/>
            </a:endParaRPr>
          </a:p>
        </p:txBody>
      </p:sp>
      <p:sp>
        <p:nvSpPr>
          <p:cNvPr id="111" name="AutoShape 37"/>
          <p:cNvSpPr>
            <a:spLocks noChangeArrowheads="1"/>
          </p:cNvSpPr>
          <p:nvPr/>
        </p:nvSpPr>
        <p:spPr bwMode="auto">
          <a:xfrm>
            <a:off x="5486400" y="228600"/>
            <a:ext cx="1752600" cy="8382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pperplate"/>
                <a:cs typeface="Copperplate"/>
              </a:rPr>
              <a:t>Category 4</a:t>
            </a:r>
            <a:endParaRPr lang="en-US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pperplate"/>
              <a:cs typeface="Copperplate"/>
            </a:endParaRPr>
          </a:p>
        </p:txBody>
      </p:sp>
      <p:sp>
        <p:nvSpPr>
          <p:cNvPr id="112" name="AutoShape 37"/>
          <p:cNvSpPr>
            <a:spLocks noChangeArrowheads="1"/>
          </p:cNvSpPr>
          <p:nvPr/>
        </p:nvSpPr>
        <p:spPr bwMode="auto">
          <a:xfrm>
            <a:off x="7239000" y="228600"/>
            <a:ext cx="1752600" cy="838200"/>
          </a:xfrm>
          <a:custGeom>
            <a:avLst/>
            <a:gdLst>
              <a:gd name="connsiteX0" fmla="*/ 0 w 1371600"/>
              <a:gd name="connsiteY0" fmla="*/ 0 h 685800"/>
              <a:gd name="connsiteX1" fmla="*/ 1371600 w 1371600"/>
              <a:gd name="connsiteY1" fmla="*/ 0 h 685800"/>
              <a:gd name="connsiteX2" fmla="*/ 1371600 w 1371600"/>
              <a:gd name="connsiteY2" fmla="*/ 685800 h 685800"/>
              <a:gd name="connsiteX3" fmla="*/ 0 w 1371600"/>
              <a:gd name="connsiteY3" fmla="*/ 685800 h 685800"/>
              <a:gd name="connsiteX4" fmla="*/ 0 w 137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none" anchor="ctr">
            <a:prstTxWarp prst="textNoShape">
              <a:avLst/>
            </a:prstTxWarp>
            <a:sp3d/>
          </a:bodyPr>
          <a:lstStyle/>
          <a:p>
            <a:r>
              <a:rPr lang="en-US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pperplate"/>
                <a:cs typeface="Copperplate"/>
              </a:rPr>
              <a:t>Category 5</a:t>
            </a:r>
            <a:endParaRPr lang="en-US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pperplate"/>
              <a:cs typeface="Copperplate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16200000" flipH="1">
            <a:off x="1562894" y="646906"/>
            <a:ext cx="838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6200000" flipH="1">
            <a:off x="3315494" y="646906"/>
            <a:ext cx="838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5068094" y="646906"/>
            <a:ext cx="838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 flipH="1">
            <a:off x="6820694" y="646906"/>
            <a:ext cx="838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 flipH="1">
            <a:off x="-189706" y="646906"/>
            <a:ext cx="838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 flipH="1">
            <a:off x="8573294" y="646906"/>
            <a:ext cx="838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52400" y="1219200"/>
            <a:ext cx="8839200" cy="1588"/>
          </a:xfrm>
          <a:prstGeom prst="line">
            <a:avLst/>
          </a:prstGeom>
          <a:solidFill>
            <a:schemeClr val="accent1"/>
          </a:solidFill>
          <a:ln w="177800" cap="flat" cmpd="sng" algn="ctr">
            <a:solidFill>
              <a:srgbClr val="65250D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bg1">
                <a:alpha val="75000"/>
              </a:schemeClr>
            </a:glow>
            <a:outerShdw blurRad="50800" dist="38100" dir="108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4, </a:t>
            </a:r>
            <a:r>
              <a:rPr lang="en-US" dirty="0"/>
              <a:t>Col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Coined the phrase “Iron Curtain”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Winston Churchill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4, </a:t>
            </a:r>
            <a:r>
              <a:rPr lang="en-US" dirty="0"/>
              <a:t>Col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Head of the FBI who authorized wiretapping and infiltration of suspected communist groups?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J. Edgar Hoover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4, </a:t>
            </a:r>
            <a:r>
              <a:rPr lang="en-US" dirty="0"/>
              <a:t>Col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U2 pilot shot down over the Soviet Union?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Francis Gary Powers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5, </a:t>
            </a:r>
            <a:r>
              <a:rPr lang="en-US" dirty="0"/>
              <a:t>Col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Threatening nuclear strikes to back down an opponent?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Brinkmanship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5, </a:t>
            </a:r>
            <a:r>
              <a:rPr lang="en-US" dirty="0"/>
              <a:t>Col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Deadly radiation leftover from a nuclear strike?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Fallout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5, </a:t>
            </a:r>
            <a:r>
              <a:rPr lang="en-US" dirty="0"/>
              <a:t>Col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Another name for Soviet controlled puppet countries of Eastern Europe?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Satellite Nations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5, </a:t>
            </a:r>
            <a:r>
              <a:rPr lang="en-US" dirty="0"/>
              <a:t>Col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Daring amphibious attack that took the North Koreans by surprise?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Inchon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5, </a:t>
            </a:r>
            <a:r>
              <a:rPr lang="en-US" dirty="0"/>
              <a:t>Col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Another name for very poor countries where the US and USSR vied for influence?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Third World Countries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Row 1, Col 1</a:t>
            </a:r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What was the primary goal of the Marshall Plan?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Promote democracy in Europe by rebuilding war-torn economies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 1, Col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What did Soviet Leader Joseph Stalin want to set up in Eastern Europe at the Yalta and Potsdam Conferences?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buffer zone of friendly communist states to protect the Soviet Union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 1, Col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Set up in case the US or a Western European ally is attacked?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North Atlantic Treaty Organization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 1, Col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How did the US respond to the Berlin Blockade in 1948?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Airlifting food and supplies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 1, Col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Committed the United States to a foreign policy based on containment?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Truman Doctrine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2, </a:t>
            </a:r>
            <a:r>
              <a:rPr lang="en-US" dirty="0"/>
              <a:t>Col 1</a:t>
            </a:r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Publicly accusing someone of subversive activities without evidence to back up the charges?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McCarthyism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Row</a:t>
            </a:r>
            <a:r>
              <a:rPr lang="en-US" dirty="0" smtClean="0"/>
              <a:t> 2, </a:t>
            </a:r>
            <a:r>
              <a:rPr lang="en-US" dirty="0"/>
              <a:t>Col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077" name="AutoShape 5"/>
          <p:cNvSpPr>
            <a:spLocks noChangeArrowheads="1"/>
          </p:cNvSpPr>
          <p:nvPr/>
        </p:nvSpPr>
        <p:spPr bwMode="auto">
          <a:xfrm>
            <a:off x="1066800" y="13716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4000" b="1" dirty="0" smtClean="0"/>
              <a:t>Accused of spying for the Soviet Union.  Was convicted of perjury despite proclaiming his innocence?</a:t>
            </a:r>
            <a:endParaRPr lang="en-US" sz="4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Alger Hiss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BFEB3"/>
      </a:hlink>
      <a:folHlink>
        <a:srgbClr val="00109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4968</TotalTime>
  <Words>521</Words>
  <Application>Microsoft Macintosh PowerPoint</Application>
  <PresentationFormat>On-screen Show (4:3)</PresentationFormat>
  <Paragraphs>106</Paragraphs>
  <Slides>27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(1.1)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subject/>
  <dc:creator>Cameron Wood</dc:creator>
  <cp:keywords/>
  <dc:description/>
  <cp:lastModifiedBy>Darrel Arnold</cp:lastModifiedBy>
  <cp:revision>75</cp:revision>
  <cp:lastPrinted>2011-03-14T15:00:37Z</cp:lastPrinted>
  <dcterms:created xsi:type="dcterms:W3CDTF">2011-03-14T20:42:03Z</dcterms:created>
  <dcterms:modified xsi:type="dcterms:W3CDTF">2011-03-14T20:44:49Z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1998</vt:lpwstr>
  </property>
</Properties>
</file>